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9"/>
  </p:notesMasterIdLst>
  <p:sldIdLst>
    <p:sldId id="256" r:id="rId2"/>
    <p:sldId id="359" r:id="rId3"/>
    <p:sldId id="361" r:id="rId4"/>
    <p:sldId id="362" r:id="rId5"/>
    <p:sldId id="363" r:id="rId6"/>
    <p:sldId id="259" r:id="rId7"/>
    <p:sldId id="266" r:id="rId8"/>
    <p:sldId id="308" r:id="rId9"/>
    <p:sldId id="309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1" r:id="rId18"/>
    <p:sldId id="320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282" r:id="rId32"/>
    <p:sldId id="364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07" r:id="rId5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6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540B7-65BF-4937-9A70-4C234078008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D9512-EF25-41AC-826C-112AC4A342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720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866000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27732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20083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94054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171888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84695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9853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07032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76472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8597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80374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50B6419-8726-46E4-B9F5-D65A5044B902}" type="datetimeFigureOut">
              <a:rPr lang="ru-RU" smtClean="0"/>
              <a:t>01.05.2024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1FE18E4-7ECB-44E3-A9A6-7BE4D42C23C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90032E-ED8D-4F93-920C-C31FE04323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Математическая азбука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E93F1D4-FE32-4F7F-9CB6-7091D16DCC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3106761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2.1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0B279E-3D11-B70F-5914-245D740B2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000" y="729000"/>
            <a:ext cx="72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6334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2.2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958B220-8DFF-BBA6-A5AB-157FC90CE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00" y="729000"/>
            <a:ext cx="54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7149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2.3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B178DB-DB11-F79C-873D-2E370F1951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482"/>
          <a:stretch/>
        </p:blipFill>
        <p:spPr>
          <a:xfrm>
            <a:off x="3776717" y="729000"/>
            <a:ext cx="4638565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340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3.1</a:t>
            </a:r>
          </a:p>
        </p:txBody>
      </p:sp>
      <p:pic>
        <p:nvPicPr>
          <p:cNvPr id="2050" name="Picture 2" descr="изображения и фото (бесплатная пробная версия) | Bigstock">
            <a:extLst>
              <a:ext uri="{FF2B5EF4-FFF2-40B4-BE49-F238E27FC236}">
                <a16:creationId xmlns:a16="http://schemas.microsoft.com/office/drawing/2014/main" id="{C3139120-D808-49A4-A630-D1FC6C1110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0"/>
          <a:stretch/>
        </p:blipFill>
        <p:spPr bwMode="auto">
          <a:xfrm>
            <a:off x="2621756" y="1089000"/>
            <a:ext cx="6948488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84252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3.2</a:t>
            </a:r>
          </a:p>
        </p:txBody>
      </p:sp>
      <p:pic>
        <p:nvPicPr>
          <p:cNvPr id="1028" name="Picture 4" descr="Модульное оригами для начинающих: советы и пошаговое описание схемы">
            <a:extLst>
              <a:ext uri="{FF2B5EF4-FFF2-40B4-BE49-F238E27FC236}">
                <a16:creationId xmlns:a16="http://schemas.microsoft.com/office/drawing/2014/main" id="{860EDCE9-F9B1-5121-C2FA-3138DC8AF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000" y="938819"/>
            <a:ext cx="8320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07214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3.3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4D05233-3C25-707A-A92F-600CDD4BA2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2" t="1774" r="1178"/>
          <a:stretch/>
        </p:blipFill>
        <p:spPr>
          <a:xfrm>
            <a:off x="3812526" y="556408"/>
            <a:ext cx="4566947" cy="576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70BC6DA-F578-64AF-CFB5-396C90CE99A0}"/>
              </a:ext>
            </a:extLst>
          </p:cNvPr>
          <p:cNvSpPr/>
          <p:nvPr/>
        </p:nvSpPr>
        <p:spPr>
          <a:xfrm>
            <a:off x="4866442" y="728023"/>
            <a:ext cx="2459115" cy="27515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?????</a:t>
            </a:r>
          </a:p>
        </p:txBody>
      </p:sp>
    </p:spTree>
    <p:extLst>
      <p:ext uri="{BB962C8B-B14F-4D97-AF65-F5344CB8AC3E}">
        <p14:creationId xmlns:p14="http://schemas.microsoft.com/office/powerpoint/2010/main" val="399165099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4.1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68F76C-9802-60A0-E258-4305CEF5D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1336047"/>
            <a:ext cx="936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5564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4.2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1D138D-0C22-32F2-C189-943F718FC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87" y="729000"/>
            <a:ext cx="5326779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46482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4.3</a:t>
            </a:r>
          </a:p>
        </p:txBody>
      </p:sp>
      <p:pic>
        <p:nvPicPr>
          <p:cNvPr id="8194" name="Picture 2" descr="Купить наклейку Бриллиантовая свадьба в магазине NKLK.RU">
            <a:extLst>
              <a:ext uri="{FF2B5EF4-FFF2-40B4-BE49-F238E27FC236}">
                <a16:creationId xmlns:a16="http://schemas.microsoft.com/office/drawing/2014/main" id="{CCE8618F-77BA-B4AA-7B22-7AC30FF9D4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000" y="729000"/>
            <a:ext cx="54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940799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5.1</a:t>
            </a:r>
          </a:p>
        </p:txBody>
      </p:sp>
      <p:pic>
        <p:nvPicPr>
          <p:cNvPr id="3074" name="Picture 2" descr="История пешеходного перехода - статья от Дорзнак">
            <a:extLst>
              <a:ext uri="{FF2B5EF4-FFF2-40B4-BE49-F238E27FC236}">
                <a16:creationId xmlns:a16="http://schemas.microsoft.com/office/drawing/2014/main" id="{75CF23D4-BEEA-EFF1-2A8E-8AC051F63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25" y="1302455"/>
            <a:ext cx="929175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34898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860B7B-DE9D-5365-2E62-F606DDB07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B58FCD-0262-4877-9762-24BA6A38C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600" dirty="0"/>
              <a:t>Загадано по три математических термина на одну и ту же букву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Буквы не повторяются, слова в именительном падеже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Каждое угаданное слово и каждая буква приносят по одному баллу</a:t>
            </a:r>
          </a:p>
        </p:txBody>
      </p:sp>
      <p:pic>
        <p:nvPicPr>
          <p:cNvPr id="1026" name="Picture 2" descr="Maped&quot; Циркуль пластиковый с универсальным держателем в блистере с  безопасной иглой, карандаш в комплекте 018111 купить за 119,00 ₽ в  интернет-магазине Леонардо">
            <a:extLst>
              <a:ext uri="{FF2B5EF4-FFF2-40B4-BE49-F238E27FC236}">
                <a16:creationId xmlns:a16="http://schemas.microsoft.com/office/drawing/2014/main" id="{94E6CBFE-0B40-4280-7FED-E3EDDDE30A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8" t="8536" r="17562" b="7430"/>
          <a:stretch/>
        </p:blipFill>
        <p:spPr bwMode="auto">
          <a:xfrm>
            <a:off x="2726361" y="3429000"/>
            <a:ext cx="2003604" cy="271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Времена года — урок. Окружающий мир, 1 класс.">
            <a:extLst>
              <a:ext uri="{FF2B5EF4-FFF2-40B4-BE49-F238E27FC236}">
                <a16:creationId xmlns:a16="http://schemas.microsoft.com/office/drawing/2014/main" id="{23229421-77D6-CC9B-30EF-11CF0465D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965" y="3431610"/>
            <a:ext cx="2698260" cy="271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D04E8F4-F340-FFF9-4501-A4F956221B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225" y="3428999"/>
            <a:ext cx="2714363" cy="271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5636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5.2</a:t>
            </a:r>
          </a:p>
        </p:txBody>
      </p:sp>
      <p:pic>
        <p:nvPicPr>
          <p:cNvPr id="4098" name="Picture 2" descr="Гиф анимация Казнить нельзя помиловать, кадр из мультика В стране не  выученных уроков">
            <a:extLst>
              <a:ext uri="{FF2B5EF4-FFF2-40B4-BE49-F238E27FC236}">
                <a16:creationId xmlns:a16="http://schemas.microsoft.com/office/drawing/2014/main" id="{5A72C0AB-A93D-EBE5-D8C1-2A40B161D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712" y="1089000"/>
            <a:ext cx="6244575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98252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5.3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51B112-5071-91F5-CF34-F299E184B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1" y="1089000"/>
            <a:ext cx="704299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58737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6.1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BB3F668-87DD-9ACE-F66A-9003E6FA1C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34"/>
          <a:stretch/>
        </p:blipFill>
        <p:spPr>
          <a:xfrm>
            <a:off x="3373791" y="729000"/>
            <a:ext cx="5444418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83158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6.2</a:t>
            </a:r>
          </a:p>
        </p:txBody>
      </p:sp>
      <p:pic>
        <p:nvPicPr>
          <p:cNvPr id="10246" name="Picture 6" descr="再分配偏向的心理机制及其对共同富裕的启示_手机搜狐网">
            <a:extLst>
              <a:ext uri="{FF2B5EF4-FFF2-40B4-BE49-F238E27FC236}">
                <a16:creationId xmlns:a16="http://schemas.microsoft.com/office/drawing/2014/main" id="{5ECC7BEC-7B54-8550-036D-BE7F184AA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000" y="1089000"/>
            <a:ext cx="7956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234777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D259A3-30C8-C76F-0385-782D0FB60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000" y="1089000"/>
            <a:ext cx="624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998198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7.1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E5393AA-E80B-0544-816B-FD7CCA50EA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8"/>
          <a:stretch/>
        </p:blipFill>
        <p:spPr>
          <a:xfrm>
            <a:off x="3421765" y="729000"/>
            <a:ext cx="5348469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060418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258629-0D33-FBC3-DDB5-60B106677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00" y="1089000"/>
            <a:ext cx="7488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83398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7.3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A22382-A473-4FF6-931E-D3B6B99B0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000" y="729000"/>
            <a:ext cx="432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50687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8.1</a:t>
            </a:r>
          </a:p>
        </p:txBody>
      </p:sp>
      <p:pic>
        <p:nvPicPr>
          <p:cNvPr id="5122" name="Picture 2" descr="Утяжеленный Куб-Компаньон | Portal вики | Fandom">
            <a:extLst>
              <a:ext uri="{FF2B5EF4-FFF2-40B4-BE49-F238E27FC236}">
                <a16:creationId xmlns:a16="http://schemas.microsoft.com/office/drawing/2014/main" id="{06F08F67-7B19-E696-7704-E716FED57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937" y="1089000"/>
            <a:ext cx="4830126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81727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1CF5E17-FD7B-7515-B506-AAC2FB868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857" y="1356830"/>
            <a:ext cx="8914286" cy="4680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E62DD6-04F6-C8E2-6B98-B297FAC49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97" y="2706830"/>
            <a:ext cx="2979730" cy="198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E57284-95C0-F705-34D6-087D04011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670" y="2706830"/>
            <a:ext cx="297973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4121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60" y="541592"/>
            <a:ext cx="598034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FA8ADBB-0746-8204-B4C8-F12E1A0AC341}"/>
              </a:ext>
            </a:extLst>
          </p:cNvPr>
          <p:cNvSpPr txBox="1">
            <a:spLocks/>
          </p:cNvSpPr>
          <p:nvPr/>
        </p:nvSpPr>
        <p:spPr>
          <a:xfrm>
            <a:off x="10718306" y="541591"/>
            <a:ext cx="598034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621CEEE-E8EC-9E17-D3C4-38AC61AFC21B}"/>
              </a:ext>
            </a:extLst>
          </p:cNvPr>
          <p:cNvSpPr txBox="1">
            <a:spLocks/>
          </p:cNvSpPr>
          <p:nvPr/>
        </p:nvSpPr>
        <p:spPr>
          <a:xfrm>
            <a:off x="5003799" y="480812"/>
            <a:ext cx="2184401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Пример</a:t>
            </a:r>
          </a:p>
        </p:txBody>
      </p:sp>
      <p:pic>
        <p:nvPicPr>
          <p:cNvPr id="1026" name="Picture 2" descr="Maped&quot; Циркуль пластиковый с универсальным держателем в блистере с  безопасной иглой, карандаш в комплекте 018111 купить за 119,00 ₽ в  интернет-магазине Леонардо">
            <a:extLst>
              <a:ext uri="{FF2B5EF4-FFF2-40B4-BE49-F238E27FC236}">
                <a16:creationId xmlns:a16="http://schemas.microsoft.com/office/drawing/2014/main" id="{94E6CBFE-0B40-4280-7FED-E3EDDDE30A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8" t="8536" r="17562" b="7430"/>
          <a:stretch/>
        </p:blipFill>
        <p:spPr bwMode="auto">
          <a:xfrm>
            <a:off x="4368730" y="1463362"/>
            <a:ext cx="3454538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192084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8.3</a:t>
            </a:r>
          </a:p>
        </p:txBody>
      </p:sp>
      <p:pic>
        <p:nvPicPr>
          <p:cNvPr id="6146" name="Picture 2" descr="Назад в будущее»: 13 предсказаний создателей фильма, которые сбылись |  Аргументы и Факты">
            <a:extLst>
              <a:ext uri="{FF2B5EF4-FFF2-40B4-BE49-F238E27FC236}">
                <a16:creationId xmlns:a16="http://schemas.microsoft.com/office/drawing/2014/main" id="{7B6FCF32-47C6-A5CA-9712-EACB54091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235" y="1089000"/>
            <a:ext cx="7047529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857563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03ACB50-1B86-4850-B433-24514E4DA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Пожалуйста, сдайте ваши ответы!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9B4DA5-1AA4-4747-34F1-6551E9E3A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27" y="1811045"/>
            <a:ext cx="3141706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63774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03ACB50-1B86-4850-B433-24514E4DA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Правильные ответы!</a:t>
            </a:r>
          </a:p>
        </p:txBody>
      </p:sp>
    </p:spTree>
    <p:extLst>
      <p:ext uri="{BB962C8B-B14F-4D97-AF65-F5344CB8AC3E}">
        <p14:creationId xmlns:p14="http://schemas.microsoft.com/office/powerpoint/2010/main" val="822928117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1.1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388CCDB-8CAC-C5CC-6CBD-B7509659F18A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Двойка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84D456-EFD4-407D-6434-51E3D1F71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143" y="1336047"/>
            <a:ext cx="6945714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524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1.2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9258C32-D619-3538-EE58-769EE74AEBEF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Деление</a:t>
            </a:r>
            <a:r>
              <a:rPr lang="ru-RU" dirty="0"/>
              <a:t> (клетки)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F9A5AF1-5066-D217-8A0A-CC9DCB573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857" y="1396827"/>
            <a:ext cx="891428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919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7E0F1-48A9-59E1-8E1D-518EA0205375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Дельта</a:t>
            </a:r>
            <a:r>
              <a:rPr lang="ru-RU" dirty="0"/>
              <a:t>(план)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544F3E-0B73-FF73-EE21-D2D9A762E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428" y="1390422"/>
            <a:ext cx="7022743" cy="4680000"/>
          </a:xfrm>
          <a:prstGeom prst="rect">
            <a:avLst/>
          </a:prstGeom>
        </p:spPr>
      </p:pic>
      <p:sp>
        <p:nvSpPr>
          <p:cNvPr id="8" name="Капля 7">
            <a:extLst>
              <a:ext uri="{FF2B5EF4-FFF2-40B4-BE49-F238E27FC236}">
                <a16:creationId xmlns:a16="http://schemas.microsoft.com/office/drawing/2014/main" id="{A6F3D570-E200-286D-C343-92476ED86EDA}"/>
              </a:ext>
            </a:extLst>
          </p:cNvPr>
          <p:cNvSpPr/>
          <p:nvPr/>
        </p:nvSpPr>
        <p:spPr>
          <a:xfrm rot="2700000" flipV="1">
            <a:off x="9921350" y="1802623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Капля 8">
            <a:extLst>
              <a:ext uri="{FF2B5EF4-FFF2-40B4-BE49-F238E27FC236}">
                <a16:creationId xmlns:a16="http://schemas.microsoft.com/office/drawing/2014/main" id="{B05D2254-39BD-8300-0F80-C31CA23F2394}"/>
              </a:ext>
            </a:extLst>
          </p:cNvPr>
          <p:cNvSpPr/>
          <p:nvPr/>
        </p:nvSpPr>
        <p:spPr>
          <a:xfrm rot="2700000" flipV="1">
            <a:off x="9257904" y="1802623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Капля 9">
            <a:extLst>
              <a:ext uri="{FF2B5EF4-FFF2-40B4-BE49-F238E27FC236}">
                <a16:creationId xmlns:a16="http://schemas.microsoft.com/office/drawing/2014/main" id="{D5BC4AA0-4962-815D-1A01-BA8FEB53B26D}"/>
              </a:ext>
            </a:extLst>
          </p:cNvPr>
          <p:cNvSpPr/>
          <p:nvPr/>
        </p:nvSpPr>
        <p:spPr>
          <a:xfrm rot="2700000" flipV="1">
            <a:off x="8603988" y="1803856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Капля 10">
            <a:extLst>
              <a:ext uri="{FF2B5EF4-FFF2-40B4-BE49-F238E27FC236}">
                <a16:creationId xmlns:a16="http://schemas.microsoft.com/office/drawing/2014/main" id="{AFBE3A7D-AB32-0EE0-2CAB-83359F669487}"/>
              </a:ext>
            </a:extLst>
          </p:cNvPr>
          <p:cNvSpPr/>
          <p:nvPr/>
        </p:nvSpPr>
        <p:spPr>
          <a:xfrm rot="2700000" flipV="1">
            <a:off x="10581521" y="1802622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3326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2C945E-96F7-9A59-0F55-7C4585F8EE4F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Симметрия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9EC56C-29CA-1044-8898-05457B56B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000" y="1336047"/>
            <a:ext cx="624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02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644531-F535-364B-9639-68109A1D1D76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Стороны</a:t>
            </a:r>
            <a:r>
              <a:rPr lang="ru-RU" dirty="0"/>
              <a:t> (света)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457EE6-8BED-0710-5E02-F22D78FE0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00" y="1329642"/>
            <a:ext cx="468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5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AC8D6F-ABAA-5225-DE22-60A9B036CC15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Семейство</a:t>
            </a:r>
            <a:r>
              <a:rPr lang="ru-RU" dirty="0"/>
              <a:t> (кошачьих)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A9A0B5-8ACE-259B-3504-CC193E9A93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482"/>
          <a:stretch/>
        </p:blipFill>
        <p:spPr>
          <a:xfrm>
            <a:off x="4085955" y="1329642"/>
            <a:ext cx="402009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29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CA4E3-A859-FD2D-2F9D-D951B0C31B9B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Максимум</a:t>
            </a:r>
          </a:p>
        </p:txBody>
      </p:sp>
      <p:pic>
        <p:nvPicPr>
          <p:cNvPr id="4" name="Picture 2" descr="изображения и фото (бесплатная пробная версия) | Bigstock">
            <a:extLst>
              <a:ext uri="{FF2B5EF4-FFF2-40B4-BE49-F238E27FC236}">
                <a16:creationId xmlns:a16="http://schemas.microsoft.com/office/drawing/2014/main" id="{38000364-003E-9D32-9D4A-340023BC07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0"/>
          <a:stretch/>
        </p:blipFill>
        <p:spPr bwMode="auto">
          <a:xfrm>
            <a:off x="2621756" y="1336047"/>
            <a:ext cx="6948488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666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2D15F-7085-9B63-7124-01889369D289}"/>
              </a:ext>
            </a:extLst>
          </p:cNvPr>
          <p:cNvSpPr txBox="1">
            <a:spLocks/>
          </p:cNvSpPr>
          <p:nvPr/>
        </p:nvSpPr>
        <p:spPr>
          <a:xfrm>
            <a:off x="5003799" y="480812"/>
            <a:ext cx="2184401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Пример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6E44DCA-A510-DE01-8B3C-5681630E458F}"/>
              </a:ext>
            </a:extLst>
          </p:cNvPr>
          <p:cNvSpPr txBox="1">
            <a:spLocks/>
          </p:cNvSpPr>
          <p:nvPr/>
        </p:nvSpPr>
        <p:spPr>
          <a:xfrm>
            <a:off x="875660" y="541592"/>
            <a:ext cx="598034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04B0F85-DD23-121F-278B-A961C0EB7ABC}"/>
              </a:ext>
            </a:extLst>
          </p:cNvPr>
          <p:cNvSpPr txBox="1">
            <a:spLocks/>
          </p:cNvSpPr>
          <p:nvPr/>
        </p:nvSpPr>
        <p:spPr>
          <a:xfrm>
            <a:off x="10718306" y="541591"/>
            <a:ext cx="598034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</a:t>
            </a:r>
          </a:p>
        </p:txBody>
      </p:sp>
      <p:pic>
        <p:nvPicPr>
          <p:cNvPr id="2050" name="Picture 2" descr="Времена года — урок. Окружающий мир, 1 класс.">
            <a:extLst>
              <a:ext uri="{FF2B5EF4-FFF2-40B4-BE49-F238E27FC236}">
                <a16:creationId xmlns:a16="http://schemas.microsoft.com/office/drawing/2014/main" id="{23229421-77D6-CC9B-30EF-11CF0465D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641" y="1336046"/>
            <a:ext cx="4656716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02249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731671-429C-63FB-D297-316DB249E31B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Модуль</a:t>
            </a:r>
            <a:r>
              <a:rPr lang="ru-RU" dirty="0"/>
              <a:t>(</a:t>
            </a:r>
            <a:r>
              <a:rPr lang="ru-RU" dirty="0" err="1"/>
              <a:t>ное</a:t>
            </a:r>
            <a:r>
              <a:rPr lang="ru-RU" dirty="0"/>
              <a:t> оригами)</a:t>
            </a:r>
          </a:p>
        </p:txBody>
      </p:sp>
      <p:pic>
        <p:nvPicPr>
          <p:cNvPr id="3" name="Picture 4" descr="Модульное оригами для начинающих: советы и пошаговое описание схемы">
            <a:extLst>
              <a:ext uri="{FF2B5EF4-FFF2-40B4-BE49-F238E27FC236}">
                <a16:creationId xmlns:a16="http://schemas.microsoft.com/office/drawing/2014/main" id="{16381045-82C5-2CF0-972B-72BCBE851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000" y="1329642"/>
            <a:ext cx="8320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016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BB56B0-094E-B345-A72A-3AF661AA9D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2" t="9858" r="1178"/>
          <a:stretch/>
        </p:blipFill>
        <p:spPr>
          <a:xfrm>
            <a:off x="4106910" y="1400907"/>
            <a:ext cx="3981863" cy="4608736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3.3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038DE13-F8C2-E999-4888-35460B4F336E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err="1"/>
              <a:t>Миллионоугольник</a:t>
            </a:r>
            <a:r>
              <a:rPr lang="ru-RU" dirty="0"/>
              <a:t> (</a:t>
            </a:r>
            <a:r>
              <a:rPr lang="ru-RU" b="1" dirty="0" err="1"/>
              <a:t>мегагон</a:t>
            </a:r>
            <a:r>
              <a:rPr lang="ru-RU" dirty="0"/>
              <a:t>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C11AB2F-347C-58D7-CBCB-DA4F2A8F8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800" y="1329642"/>
            <a:ext cx="45344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009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4.1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3C9B795-9B7F-E86E-6B3B-686F28D91BBB}"/>
              </a:ext>
            </a:extLst>
          </p:cNvPr>
          <p:cNvSpPr txBox="1">
            <a:spLocks/>
          </p:cNvSpPr>
          <p:nvPr/>
        </p:nvSpPr>
        <p:spPr>
          <a:xfrm>
            <a:off x="183848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Шар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CBFFB6-00B2-BCEF-799B-DA900ED5C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0" y="1329642"/>
            <a:ext cx="936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53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4.2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26D4E32-0093-B562-AB3B-439D857E510D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Ширина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EA1227-81C3-F277-8BC5-4698F2CF3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729" y="1336047"/>
            <a:ext cx="4616542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90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4.3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3933F0C-BA52-553D-17A3-69B6D405C6F4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Шестьдесят</a:t>
            </a:r>
            <a:r>
              <a:rPr lang="ru-RU" dirty="0"/>
              <a:t> (лет)</a:t>
            </a:r>
          </a:p>
        </p:txBody>
      </p:sp>
      <p:pic>
        <p:nvPicPr>
          <p:cNvPr id="4" name="Picture 2" descr="Купить наклейку Бриллиантовая свадьба в магазине NKLK.RU">
            <a:extLst>
              <a:ext uri="{FF2B5EF4-FFF2-40B4-BE49-F238E27FC236}">
                <a16:creationId xmlns:a16="http://schemas.microsoft.com/office/drawing/2014/main" id="{FF4FB1A4-AD37-2C5F-2249-613E00086B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000" y="729000"/>
            <a:ext cx="54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680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408F02-7C73-7615-E9DE-7001E9880D2B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Знак</a:t>
            </a:r>
            <a:r>
              <a:rPr lang="ru-RU" dirty="0"/>
              <a:t> (свыше)</a:t>
            </a:r>
          </a:p>
        </p:txBody>
      </p:sp>
      <p:pic>
        <p:nvPicPr>
          <p:cNvPr id="3" name="Picture 2" descr="История пешеходного перехода - статья от Дорзнак">
            <a:extLst>
              <a:ext uri="{FF2B5EF4-FFF2-40B4-BE49-F238E27FC236}">
                <a16:creationId xmlns:a16="http://schemas.microsoft.com/office/drawing/2014/main" id="{96E79F77-75B8-AF26-10AF-6D84145A2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25" y="1336047"/>
            <a:ext cx="929175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4085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5A3E17-A971-D3A7-AF19-A84A989A69C3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Запятая</a:t>
            </a:r>
          </a:p>
        </p:txBody>
      </p:sp>
      <p:pic>
        <p:nvPicPr>
          <p:cNvPr id="3" name="Picture 2" descr="Гиф анимация Казнить нельзя помиловать, кадр из мультика В стране не  выученных уроков">
            <a:extLst>
              <a:ext uri="{FF2B5EF4-FFF2-40B4-BE49-F238E27FC236}">
                <a16:creationId xmlns:a16="http://schemas.microsoft.com/office/drawing/2014/main" id="{F290663E-B74A-990B-6E38-C61022CED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712" y="1336047"/>
            <a:ext cx="6244575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688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5.3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FCE4C-B010-5934-0CFB-1DAC0B8162FB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Заключение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08B904-87A5-7FB6-9790-5BE8BDFBA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1" y="1336047"/>
            <a:ext cx="704299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578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484C9A-28AC-D2EE-F84A-ABD0472CFD40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Ноль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8F57E8-738C-2D52-5119-B370025103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34"/>
          <a:stretch/>
        </p:blipFill>
        <p:spPr>
          <a:xfrm>
            <a:off x="3736752" y="1329642"/>
            <a:ext cx="471849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840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7FA38-26BC-9776-31A1-2746A08924C3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/>
              <a:t>(Социальное) </a:t>
            </a:r>
            <a:r>
              <a:rPr lang="ru-RU" b="1" dirty="0"/>
              <a:t>неравенство</a:t>
            </a:r>
          </a:p>
        </p:txBody>
      </p:sp>
      <p:pic>
        <p:nvPicPr>
          <p:cNvPr id="3" name="Picture 6" descr="再分配偏向的心理机制及其对共同富裕的启示_手机搜狐网">
            <a:extLst>
              <a:ext uri="{FF2B5EF4-FFF2-40B4-BE49-F238E27FC236}">
                <a16:creationId xmlns:a16="http://schemas.microsoft.com/office/drawing/2014/main" id="{D7D49BF7-616C-95A0-C630-65AD7CFF6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000" y="1329642"/>
            <a:ext cx="7956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5901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B03C5B17-AB00-441B-29A1-D28D5FD350B2}"/>
              </a:ext>
            </a:extLst>
          </p:cNvPr>
          <p:cNvSpPr txBox="1">
            <a:spLocks/>
          </p:cNvSpPr>
          <p:nvPr/>
        </p:nvSpPr>
        <p:spPr>
          <a:xfrm>
            <a:off x="875660" y="541592"/>
            <a:ext cx="598034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0C49693-5553-8B4D-FFD5-0B2B9F53BF66}"/>
              </a:ext>
            </a:extLst>
          </p:cNvPr>
          <p:cNvSpPr txBox="1">
            <a:spLocks/>
          </p:cNvSpPr>
          <p:nvPr/>
        </p:nvSpPr>
        <p:spPr>
          <a:xfrm>
            <a:off x="10718306" y="541591"/>
            <a:ext cx="598034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B8A3C0EA-5853-2D39-3EDF-86182C09E963}"/>
              </a:ext>
            </a:extLst>
          </p:cNvPr>
          <p:cNvSpPr txBox="1">
            <a:spLocks/>
          </p:cNvSpPr>
          <p:nvPr/>
        </p:nvSpPr>
        <p:spPr>
          <a:xfrm>
            <a:off x="5003799" y="480812"/>
            <a:ext cx="2184401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Пример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D04E8F4-F340-FFF9-4501-A4F956221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999" y="1356830"/>
            <a:ext cx="468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989640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6.3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BDFDAE-9F85-2D40-4238-5F1AA9F5BB8C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Направление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8E7CA1-04E5-B635-0D35-EF68E9566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000" y="1329642"/>
            <a:ext cx="6240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615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6A799-A180-7C49-852C-0C797FE1F378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Рёбра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CCBAB0-0D3F-7282-3F64-C1AC354EA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957" y="1329642"/>
            <a:ext cx="559808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783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7.2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CD86EB-EC73-88F7-0654-817A443BD296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/>
              <a:t>(Боевая) </a:t>
            </a:r>
            <a:r>
              <a:rPr lang="ru-RU" b="1" dirty="0"/>
              <a:t>раскраска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E04602-28DF-1FA9-FA0A-615490715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00" y="1336047"/>
            <a:ext cx="7488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39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7.3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23376-724A-C73F-74F2-C0F5727E15A6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Разряд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89F04B-585D-A749-7D67-1CA5B1EFF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00" y="1329642"/>
            <a:ext cx="374400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64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8.1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194B7-EABD-CE0E-E6AB-541BCCED9BBE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Куб</a:t>
            </a:r>
          </a:p>
        </p:txBody>
      </p:sp>
      <p:pic>
        <p:nvPicPr>
          <p:cNvPr id="3" name="Picture 2" descr="Утяжеленный Куб-Компаньон | Portal вики | Fandom">
            <a:extLst>
              <a:ext uri="{FF2B5EF4-FFF2-40B4-BE49-F238E27FC236}">
                <a16:creationId xmlns:a16="http://schemas.microsoft.com/office/drawing/2014/main" id="{2AE27F51-9B4F-8E02-D742-2FB977370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937" y="1336047"/>
            <a:ext cx="4830126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391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8.2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50E0D05-94EF-E4F5-6CF5-CFC3D3556EA5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/>
              <a:t>(Деление) </a:t>
            </a:r>
            <a:r>
              <a:rPr lang="ru-RU" b="1" dirty="0"/>
              <a:t>клетки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DE7B2D-0EEF-82CC-1A40-FF21C0A25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857" y="1336047"/>
            <a:ext cx="8914286" cy="468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935244-C233-C6A7-FA5E-0D4E7E6755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97" y="2686047"/>
            <a:ext cx="2979730" cy="198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F099F3-92B1-B600-EB9E-043B345DC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7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670" y="2686047"/>
            <a:ext cx="297973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8942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8.3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D01FDD-EC59-FD4F-9D5D-655CB152E514}"/>
              </a:ext>
            </a:extLst>
          </p:cNvPr>
          <p:cNvSpPr txBox="1">
            <a:spLocks/>
          </p:cNvSpPr>
          <p:nvPr/>
        </p:nvSpPr>
        <p:spPr>
          <a:xfrm>
            <a:off x="1868469" y="480812"/>
            <a:ext cx="8455063" cy="8488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/>
              <a:t>(Пространственно-временной) </a:t>
            </a:r>
            <a:r>
              <a:rPr lang="ru-RU" b="1" dirty="0"/>
              <a:t>континуум</a:t>
            </a:r>
          </a:p>
        </p:txBody>
      </p:sp>
      <p:pic>
        <p:nvPicPr>
          <p:cNvPr id="3" name="Picture 2" descr="Назад в будущее»: 13 предсказаний создателей фильма, которые сбылись |  Аргументы и Факты">
            <a:extLst>
              <a:ext uri="{FF2B5EF4-FFF2-40B4-BE49-F238E27FC236}">
                <a16:creationId xmlns:a16="http://schemas.microsoft.com/office/drawing/2014/main" id="{4F67CA9A-1F10-130D-EBE4-69F5AD0A9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235" y="1336047"/>
            <a:ext cx="7047529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711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03ACB50-1B86-4850-B433-24514E4DA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137463"/>
          </a:xfrm>
        </p:spPr>
        <p:txBody>
          <a:bodyPr/>
          <a:lstStyle/>
          <a:p>
            <a:pPr algn="ctr"/>
            <a:r>
              <a:rPr lang="ru-RU" dirty="0"/>
              <a:t>Благодарим за игру!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9D9A4E-8EC6-074E-AD30-C08D8A8A4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480" y="1827654"/>
            <a:ext cx="3302000" cy="434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701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03ACB50-1B86-4850-B433-24514E4DA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Начнём!</a:t>
            </a:r>
          </a:p>
        </p:txBody>
      </p:sp>
    </p:spTree>
    <p:extLst>
      <p:ext uri="{BB962C8B-B14F-4D97-AF65-F5344CB8AC3E}">
        <p14:creationId xmlns:p14="http://schemas.microsoft.com/office/powerpoint/2010/main" val="85859513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1.1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1.1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9C19925-2636-EDAB-9F4E-D7BE6E429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143" y="1089000"/>
            <a:ext cx="6945714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3249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1592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1.2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1.2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9A8C04-6D1A-12DC-39A2-BD950D4BB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857" y="1356830"/>
            <a:ext cx="8914286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4755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7BDCADD-4F40-47A0-91C5-26DA3B7D9A5A}"/>
              </a:ext>
            </a:extLst>
          </p:cNvPr>
          <p:cNvSpPr txBox="1">
            <a:spLocks/>
          </p:cNvSpPr>
          <p:nvPr/>
        </p:nvSpPr>
        <p:spPr>
          <a:xfrm>
            <a:off x="5003800" y="508000"/>
            <a:ext cx="2184400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A5FABBF2-17CF-4B24-A00F-7CE8EB5C4805}"/>
              </a:ext>
            </a:extLst>
          </p:cNvPr>
          <p:cNvSpPr txBox="1">
            <a:spLocks/>
          </p:cNvSpPr>
          <p:nvPr/>
        </p:nvSpPr>
        <p:spPr>
          <a:xfrm>
            <a:off x="875659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1.3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1730510-C081-474A-934E-E46B6E117703}"/>
              </a:ext>
            </a:extLst>
          </p:cNvPr>
          <p:cNvSpPr txBox="1">
            <a:spLocks/>
          </p:cNvSpPr>
          <p:nvPr/>
        </p:nvSpPr>
        <p:spPr>
          <a:xfrm>
            <a:off x="10323532" y="543565"/>
            <a:ext cx="992809" cy="7944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1.3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BCD465-A2D4-C932-B715-E21B76410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73" y="938819"/>
            <a:ext cx="7022743" cy="4680000"/>
          </a:xfrm>
          <a:prstGeom prst="rect">
            <a:avLst/>
          </a:prstGeom>
        </p:spPr>
      </p:pic>
      <p:sp>
        <p:nvSpPr>
          <p:cNvPr id="9" name="Капля 8">
            <a:extLst>
              <a:ext uri="{FF2B5EF4-FFF2-40B4-BE49-F238E27FC236}">
                <a16:creationId xmlns:a16="http://schemas.microsoft.com/office/drawing/2014/main" id="{7A83E088-51FA-E877-3370-C811572E518E}"/>
              </a:ext>
            </a:extLst>
          </p:cNvPr>
          <p:cNvSpPr/>
          <p:nvPr/>
        </p:nvSpPr>
        <p:spPr>
          <a:xfrm rot="2700000" flipV="1">
            <a:off x="10261595" y="1351020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Капля 9">
            <a:extLst>
              <a:ext uri="{FF2B5EF4-FFF2-40B4-BE49-F238E27FC236}">
                <a16:creationId xmlns:a16="http://schemas.microsoft.com/office/drawing/2014/main" id="{01A03214-B5F1-F76C-E56F-2F41E1AA33A0}"/>
              </a:ext>
            </a:extLst>
          </p:cNvPr>
          <p:cNvSpPr/>
          <p:nvPr/>
        </p:nvSpPr>
        <p:spPr>
          <a:xfrm rot="2700000" flipV="1">
            <a:off x="9598149" y="1351020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Капля 10">
            <a:extLst>
              <a:ext uri="{FF2B5EF4-FFF2-40B4-BE49-F238E27FC236}">
                <a16:creationId xmlns:a16="http://schemas.microsoft.com/office/drawing/2014/main" id="{C63F7D2A-2A8C-9E8F-C020-D75F11E6E6E9}"/>
              </a:ext>
            </a:extLst>
          </p:cNvPr>
          <p:cNvSpPr/>
          <p:nvPr/>
        </p:nvSpPr>
        <p:spPr>
          <a:xfrm rot="2700000" flipV="1">
            <a:off x="8944233" y="1352253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Капля 11">
            <a:extLst>
              <a:ext uri="{FF2B5EF4-FFF2-40B4-BE49-F238E27FC236}">
                <a16:creationId xmlns:a16="http://schemas.microsoft.com/office/drawing/2014/main" id="{688173FB-8C0D-41AB-D19A-BFD03C938D1B}"/>
              </a:ext>
            </a:extLst>
          </p:cNvPr>
          <p:cNvSpPr/>
          <p:nvPr/>
        </p:nvSpPr>
        <p:spPr>
          <a:xfrm rot="2700000" flipV="1">
            <a:off x="10921766" y="1351019"/>
            <a:ext cx="540000" cy="540000"/>
          </a:xfrm>
          <a:prstGeom prst="teardrop">
            <a:avLst>
              <a:gd name="adj" fmla="val 16057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10172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857</TotalTime>
  <Words>214</Words>
  <Application>Microsoft Macintosh PowerPoint</Application>
  <PresentationFormat>Широкоэкранный</PresentationFormat>
  <Paragraphs>139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0" baseType="lpstr">
      <vt:lpstr>Calibri</vt:lpstr>
      <vt:lpstr>Calibri Light</vt:lpstr>
      <vt:lpstr>Ретро</vt:lpstr>
      <vt:lpstr>Математическая азбука</vt:lpstr>
      <vt:lpstr>Правила</vt:lpstr>
      <vt:lpstr>Презентация PowerPoint</vt:lpstr>
      <vt:lpstr>Презентация PowerPoint</vt:lpstr>
      <vt:lpstr>Презентация PowerPoint</vt:lpstr>
      <vt:lpstr>Начнём!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Пожалуйста, сдайте ваши ответы!</vt:lpstr>
      <vt:lpstr>Правильные ответы!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игру!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азбука</dc:title>
  <dc:creator>Степан</dc:creator>
  <cp:lastModifiedBy>Беглов Артур Эдуардович</cp:lastModifiedBy>
  <cp:revision>48</cp:revision>
  <dcterms:created xsi:type="dcterms:W3CDTF">2022-05-02T08:32:47Z</dcterms:created>
  <dcterms:modified xsi:type="dcterms:W3CDTF">2024-05-01T18:16:37Z</dcterms:modified>
</cp:coreProperties>
</file>